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D2712E0-E274-47D9-B7E9-3CDF7C3A9C3B}">
  <a:tblStyle styleId="{CD2712E0-E274-47D9-B7E9-3CDF7C3A9C3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4114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8" name="Shape 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2875526" cy="16174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joshuaproject.net/people-selector.php?respp=10&amp;btnSubmit=Subm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legacy.joshuaproject.net/global-countries.php" TargetMode="External"/><Relationship Id="rId4" Type="http://schemas.openxmlformats.org/officeDocument/2006/relationships/hyperlink" Target="http://legacy.joshuaproject.net/unreached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Focusing Mobilization Efforts Toward </a:t>
            </a:r>
            <a:br>
              <a:rPr lang="en" sz="2400">
                <a:latin typeface="Cambria"/>
                <a:ea typeface="Cambria"/>
                <a:cs typeface="Cambria"/>
                <a:sym typeface="Cambria"/>
              </a:rPr>
            </a:b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Serving the Unengaged and Unreached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 amt="20000"/>
          </a:blip>
          <a:srcRect l="1937" t="35437" r="-23062" b="2062"/>
          <a:stretch/>
        </p:blipFill>
        <p:spPr>
          <a:xfrm>
            <a:off x="0" y="0"/>
            <a:ext cx="11277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i="1">
                <a:latin typeface="Cambria"/>
                <a:ea typeface="Cambria"/>
                <a:cs typeface="Cambria"/>
                <a:sym typeface="Cambria"/>
              </a:rPr>
              <a:t>Rethinking Mobilization Strategies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124" y="3430074"/>
            <a:ext cx="2506849" cy="16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31650" y="776025"/>
            <a:ext cx="8512199" cy="43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Prayer brings us into God’s presence, which changes us.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Prayer reveals God’s plans so we can cooperate with Him in them.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1800">
                <a:solidFill>
                  <a:schemeClr val="dk1"/>
                </a:solidFill>
              </a:rPr>
              <a:t>Prayer invites God’s participation and presence in the process.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700">
                <a:solidFill>
                  <a:schemeClr val="dk1"/>
                </a:solidFill>
              </a:rPr>
              <a:t>Prayer obeys Jesus to ask the Lord of the Harvest to send workers (Luke 10:2).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Prayer releases spiritual power to fulfill the call.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1800">
                <a:solidFill>
                  <a:schemeClr val="dk1"/>
                </a:solidFill>
              </a:rPr>
              <a:t>Prayer exercises divine authority to change situations and people.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Prayer removes hindrances to the gospel.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Prayer prepares the hearts of unbelievers to hear the good news.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1800">
                <a:solidFill>
                  <a:schemeClr val="dk1"/>
                </a:solidFill>
              </a:rPr>
              <a:t>Prayer releases resources necessary to accomplish the task.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Prayer insures protection for workers and their work.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Prayer IS the battle!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1800">
                <a:solidFill>
                  <a:schemeClr val="dk1"/>
                </a:solidFill>
              </a:rPr>
              <a:t>Prayer maintains the victory.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1225" y="1064800"/>
            <a:ext cx="8951399" cy="386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Jesus: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am here speaking with all the authority of God, who has commanded Me to give you this commission: </a:t>
            </a:r>
            <a:r>
              <a:rPr lang="en" sz="1400" b="1" i="1">
                <a:solidFill>
                  <a:schemeClr val="dk1"/>
                </a:solidFill>
              </a:rPr>
              <a:t>19 </a:t>
            </a:r>
            <a:r>
              <a:rPr lang="en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 out and make disciples in all the </a:t>
            </a:r>
            <a:r>
              <a:rPr lang="en" sz="1400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nations.</a:t>
            </a:r>
            <a:r>
              <a:rPr lang="en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Ceremonially wash them through baptism in the name of the triune God: Father, Son, and Holy Spirit. </a:t>
            </a:r>
            <a:r>
              <a:rPr lang="en" sz="1400" b="1" i="1">
                <a:solidFill>
                  <a:schemeClr val="dk1"/>
                </a:solidFill>
              </a:rPr>
              <a:t>20 </a:t>
            </a:r>
            <a:r>
              <a:rPr lang="en" sz="14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Then disciple them. Form them in the practices and postures that I have taught you, and show them how to follow the commands I have laid down for you. And I will be with you, day after day, to the end of the age. </a:t>
            </a:r>
            <a:r>
              <a:rPr lang="en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Matthew 18:18-20 [the Voice]</a:t>
            </a:r>
          </a:p>
          <a:p>
            <a:pPr lvl="0" rtl="0">
              <a:spcBef>
                <a:spcPts val="0"/>
              </a:spcBef>
              <a:buNone/>
            </a:pPr>
            <a:endParaRPr sz="1800" i="1"/>
          </a:p>
          <a:p>
            <a:pPr lvl="0" algn="l" rtl="0">
              <a:spcBef>
                <a:spcPts val="0"/>
              </a:spcBef>
              <a:buNone/>
            </a:pPr>
            <a:r>
              <a:rPr lang="en" sz="1800" i="1"/>
              <a:t>Ethnê</a:t>
            </a:r>
            <a:r>
              <a:rPr lang="en" sz="1800"/>
              <a:t> is the Greek word Jesus used for “nation”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a word which means tribe, ethnic group or people.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2590800"/>
            <a:ext cx="3810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29300" y="1107575"/>
            <a:ext cx="5403600" cy="380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None/>
            </a:pPr>
            <a:endParaRPr sz="28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Today, 2,000 years since Jesus came, </a:t>
            </a:r>
            <a:b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globally, there remain </a:t>
            </a:r>
            <a:b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more than 7,000 people groups </a:t>
            </a:r>
            <a:b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with little access to the good news of Jesus Christ!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900" y="461500"/>
            <a:ext cx="3111100" cy="411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248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Global Peoples Summary from Joshua Project</a:t>
            </a:r>
          </a:p>
        </p:txBody>
      </p:sp>
      <p:graphicFrame>
        <p:nvGraphicFramePr>
          <p:cNvPr id="106" name="Shape 106"/>
          <p:cNvGraphicFramePr/>
          <p:nvPr/>
        </p:nvGraphicFramePr>
        <p:xfrm>
          <a:off x="2279450" y="1684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{CD2712E0-E274-47D9-B7E9-3CDF7C3A9C3B}</a:tableStyleId>
              </a:tblPr>
              <a:tblGrid>
                <a:gridCol w="2633950"/>
                <a:gridCol w="706650"/>
                <a:gridCol w="1133775"/>
              </a:tblGrid>
              <a:tr h="323025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People Groups: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33CC"/>
                          </a:solidFill>
                          <a:hlinkClick r:id="rId3"/>
                        </a:rPr>
                        <a:t>16,729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</a:t>
                      </a:r>
                    </a:p>
                  </a:txBody>
                  <a:tcPr marL="91425" marR="47625" marT="19050" marB="9525"/>
                </a:tc>
              </a:tr>
              <a:tr h="3514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Unreached People Groups: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33CC"/>
                          </a:solidFill>
                          <a:hlinkClick r:id="rId4"/>
                        </a:rPr>
                        <a:t>7,036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</a:t>
                      </a:r>
                    </a:p>
                  </a:txBody>
                  <a:tcPr marL="91425" marR="47625" marT="19050" marB="9525"/>
                </a:tc>
              </a:tr>
              <a:tr h="3430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 People Groups Unreached: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42.1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</a:t>
                      </a:r>
                    </a:p>
                  </a:txBody>
                  <a:tcPr marL="91425" marR="47625" marT="19050" marB="9525"/>
                </a:tc>
              </a:tr>
              <a:tr h="269350"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9050" marB="190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6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World Population: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33CC"/>
                          </a:solidFill>
                          <a:hlinkClick r:id="rId5"/>
                        </a:rPr>
                        <a:t>7.25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Billion</a:t>
                      </a:r>
                    </a:p>
                  </a:txBody>
                  <a:tcPr marL="91425" marR="47625" marT="19050" marB="9525"/>
                </a:tc>
              </a:tr>
              <a:tr h="490825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Popl in Unreached Groups: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33CC"/>
                          </a:solidFill>
                          <a:hlinkClick r:id="rId4"/>
                        </a:rPr>
                        <a:t>3.00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Billion</a:t>
                      </a:r>
                    </a:p>
                  </a:txBody>
                  <a:tcPr marL="91425" marR="47625" marT="19050" marB="9525"/>
                </a:tc>
              </a:tr>
              <a:tr h="56115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 Population in Unreached: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41.3</a:t>
                      </a:r>
                    </a:p>
                  </a:txBody>
                  <a:tcPr marL="91425" marR="47625" marT="19050" marB="95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%</a:t>
                      </a:r>
                    </a:p>
                  </a:txBody>
                  <a:tcPr marL="91425" marR="47625" marT="19050" marB="9525"/>
                </a:tc>
              </a:tr>
            </a:tbl>
          </a:graphicData>
        </a:graphic>
      </p:graphicFrame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9325" y="391294"/>
            <a:ext cx="2188375" cy="22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965525"/>
            <a:ext cx="8229600" cy="396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/>
              <a:t>What does the term “unreached” mean?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400"/>
              <a:t>This simply means they are a people group lacking an indigenous community of believing Christians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400"/>
              <a:t>with adequate numbers and resources to evangelize their own people group</a:t>
            </a:r>
          </a:p>
          <a:p>
            <a:pPr algn="ctr" rtl="0">
              <a:spcBef>
                <a:spcPts val="0"/>
              </a:spcBef>
              <a:buNone/>
            </a:pPr>
            <a:endParaRPr sz="1400"/>
          </a:p>
          <a:p>
            <a:pPr algn="ctr" rtl="0">
              <a:spcBef>
                <a:spcPts val="0"/>
              </a:spcBef>
              <a:buNone/>
            </a:pPr>
            <a:endParaRPr sz="1400"/>
          </a:p>
          <a:p>
            <a:pPr algn="ctr" rtl="0">
              <a:spcBef>
                <a:spcPts val="0"/>
              </a:spcBef>
              <a:buNone/>
            </a:pPr>
            <a:endParaRPr sz="1400"/>
          </a:p>
          <a:p>
            <a:pPr algn="ctr" rtl="0">
              <a:spcBef>
                <a:spcPts val="0"/>
              </a:spcBef>
              <a:buNone/>
            </a:pPr>
            <a:endParaRPr sz="1400"/>
          </a:p>
          <a:p>
            <a:pPr algn="ctr" rtl="0">
              <a:spcBef>
                <a:spcPts val="0"/>
              </a:spcBef>
              <a:buNone/>
            </a:pPr>
            <a:r>
              <a:rPr lang="en" sz="1400"/>
              <a:t>without outside assistance.</a:t>
            </a:r>
          </a:p>
          <a:p>
            <a:pPr algn="ctr" rtl="0">
              <a:spcBef>
                <a:spcPts val="0"/>
              </a:spcBef>
              <a:buNone/>
            </a:pPr>
            <a:endParaRPr sz="14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What does the term “unengaged” mean?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This simply means they are a people group that, as far as we can tell at this point,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have no one actively working among them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with a strategy to see reproducing fellowships developed.</a:t>
            </a:r>
          </a:p>
          <a:p>
            <a:pPr lvl="0" algn="ctr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b="1">
              <a:solidFill>
                <a:schemeClr val="dk1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t="7321"/>
          <a:stretch/>
        </p:blipFill>
        <p:spPr>
          <a:xfrm>
            <a:off x="3386125" y="2003250"/>
            <a:ext cx="2371725" cy="17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050" y="0"/>
            <a:ext cx="5819950" cy="44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25850" y="1493550"/>
            <a:ext cx="3198300" cy="29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Imagine you lived in Siberia...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9200"/>
            <a:ext cx="2827674" cy="37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339500" y="587350"/>
            <a:ext cx="5369999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There are only 1 in 4,000 of your people who know Jesus Christ.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Likely you live in a village where there are no churches and no believers at all. You have probably never once heard the name ‘Jesus”.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You believe in the White Father, but you are afraid of the spirits that live in nature. To appease them, you offer them gifts of vodka, cigarettes, or money.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3406625"/>
            <a:ext cx="8229600" cy="151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You wonder what life is really all about.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50" y="1149520"/>
            <a:ext cx="2312299" cy="2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983" y="1149525"/>
            <a:ext cx="2145491" cy="2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6068" y="1149525"/>
            <a:ext cx="2359382" cy="215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3096175"/>
            <a:ext cx="8229600" cy="182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But, unless someone comes to tell you, </a:t>
            </a:r>
            <a:b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you will likely never know that Jesus is God’s Son </a:t>
            </a:r>
            <a:b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that was sent to give His life so that you would have life </a:t>
            </a:r>
            <a:b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and that more abundantly.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975" y="0"/>
            <a:ext cx="2517225" cy="29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3079375"/>
            <a:ext cx="8229600" cy="184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Over 40 such shamanistic people groups live in Siberia. </a:t>
            </a:r>
            <a:b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Most have no believers </a:t>
            </a:r>
            <a:b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and no one to tell them about Jesus Christ.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And these are only a few of the groups we call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Unengaged and Unreached. 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222" y="1119200"/>
            <a:ext cx="1830574" cy="20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175" y="1119200"/>
            <a:ext cx="1767299" cy="20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975" y="1119199"/>
            <a:ext cx="1733550" cy="208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60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God Himself was the first missionary...Genesis 3:9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612" y="1916550"/>
            <a:ext cx="52673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300" y="0"/>
            <a:ext cx="2068049" cy="28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347" y="0"/>
            <a:ext cx="3457650" cy="26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0462" y="2505062"/>
            <a:ext cx="391477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/>
        <p:spPr>
          <a:xfrm>
            <a:off x="0" y="1527100"/>
            <a:ext cx="2426974" cy="36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6350" y="2527902"/>
            <a:ext cx="3457650" cy="2615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424925" y="1208250"/>
            <a:ext cx="1193399" cy="13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/>
              <a:t>So many faces needing Jesus!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07375" y="959200"/>
            <a:ext cx="7914899" cy="120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You may ask,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“Why are they still without the gospel?”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675" y="532175"/>
            <a:ext cx="1751874" cy="163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775" y="2332625"/>
            <a:ext cx="3640750" cy="25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600" y="2080900"/>
            <a:ext cx="3741474" cy="28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26500" y="1078225"/>
            <a:ext cx="5037300" cy="108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Many people groups are separated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by geographic barriers…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807" y="0"/>
            <a:ext cx="38801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60325"/>
            <a:ext cx="3943624" cy="29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254325" y="1006875"/>
            <a:ext cx="3545099" cy="154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Other groups are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separated from the gospel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by linguistic barriers…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19" y="2648975"/>
            <a:ext cx="3297750" cy="249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675" y="2648975"/>
            <a:ext cx="3297750" cy="249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1776" y="195268"/>
            <a:ext cx="3250292" cy="24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00975" y="1601175"/>
            <a:ext cx="5156100" cy="1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Some of the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barriers to the gospel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are political…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4750"/>
            <a:ext cx="3329749" cy="25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375" y="2743750"/>
            <a:ext cx="3252625" cy="239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1300" y="93318"/>
            <a:ext cx="2235774" cy="167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18150" y="1038325"/>
            <a:ext cx="4587000" cy="149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For other groups, 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culture or religion creates 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some of the barriers to the gospel…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600" y="189500"/>
            <a:ext cx="3048774" cy="45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36225"/>
            <a:ext cx="3926889" cy="26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21900" y="857250"/>
            <a:ext cx="5471399" cy="234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Sometimes, however, the unreached people group may live near believers 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who do not recognize their need to hear...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800" y="345000"/>
            <a:ext cx="3057274" cy="45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97425"/>
            <a:ext cx="4105775" cy="27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046750"/>
            <a:ext cx="8229600" cy="107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Over 200 unreached people groups live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 Europe and over 200 live in the Americas/Caribbean...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5105"/>
          <a:stretch/>
        </p:blipFill>
        <p:spPr>
          <a:xfrm>
            <a:off x="1657350" y="2225850"/>
            <a:ext cx="1995624" cy="252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975" y="2225850"/>
            <a:ext cx="1995619" cy="24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64750" y="3077075"/>
            <a:ext cx="8229600" cy="196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870C0"/>
                </a:solidFill>
              </a:rPr>
              <a:t>The Ethnê movement is a network of networks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870C0"/>
                </a:solidFill>
              </a:rPr>
              <a:t>“</a:t>
            </a:r>
            <a:r>
              <a:rPr lang="en" sz="2400" i="1">
                <a:solidFill>
                  <a:srgbClr val="2870C0"/>
                </a:solidFill>
              </a:rPr>
              <a:t>Peoples joining to glorify God among all peoples…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rgbClr val="2870C0"/>
                </a:solidFill>
              </a:rPr>
              <a:t>ethnê to ethnê…this generation!”</a:t>
            </a:r>
          </a:p>
          <a:p>
            <a:pPr algn="ctr">
              <a:spcBef>
                <a:spcPts val="0"/>
              </a:spcBef>
              <a:buNone/>
            </a:pPr>
            <a:endParaRPr sz="2400">
              <a:solidFill>
                <a:srgbClr val="2870C0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875" y="338375"/>
            <a:ext cx="3844099" cy="288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30875" y="1236225"/>
            <a:ext cx="5029199" cy="377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2870C0"/>
                </a:solidFill>
              </a:rPr>
              <a:t>The Ethnê movement functions together </a:t>
            </a:r>
            <a:br>
              <a:rPr lang="en" sz="2000">
                <a:solidFill>
                  <a:srgbClr val="2870C0"/>
                </a:solidFill>
              </a:rPr>
            </a:br>
            <a:r>
              <a:rPr lang="en" sz="2000">
                <a:solidFill>
                  <a:srgbClr val="2870C0"/>
                </a:solidFill>
              </a:rPr>
              <a:t>within 7 working groups…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Harvest-Linked Prayer Strategies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Holistic Gospel Movements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Frontier Crisis Response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Information Strategies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Training &amp; Mobilization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Youth &amp; Younger Leaders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Clr>
                <a:srgbClr val="2870C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870C0"/>
                </a:solidFill>
              </a:rPr>
              <a:t>Ethno-Arts</a:t>
            </a:r>
          </a:p>
        </p:txBody>
      </p:sp>
      <p:pic>
        <p:nvPicPr>
          <p:cNvPr id="221" name="Shape 221"/>
          <p:cNvPicPr preferRelativeResize="0"/>
          <p:nvPr/>
        </p:nvPicPr>
        <p:blipFill/>
        <p:spPr>
          <a:xfrm>
            <a:off x="5470060" y="0"/>
            <a:ext cx="36739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30925" y="938475"/>
            <a:ext cx="7955999" cy="8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Disobedience led to God’s “Divide and Conquer” strategy Genesis 11:1-4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325" y="1804874"/>
            <a:ext cx="3873025" cy="28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3419975"/>
            <a:ext cx="8431200" cy="150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870C0"/>
                </a:solidFill>
              </a:rPr>
              <a:t>The Ethnê prayer workgroup initiated a cyclical prayer initiative in 2006 focused on global level prayer linked with strategic field outreach, region by region &amp; month by month.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025" y="0"/>
            <a:ext cx="6463974" cy="32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50400" y="14528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26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780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300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Java Pesis Lor, Sunda and Burmese</a:t>
            </a:r>
            <a:br>
              <a:rPr lang="en" sz="1800"/>
            </a:br>
            <a:r>
              <a:rPr lang="en" sz="1800"/>
              <a:t>are 100 million alone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825" y="550124"/>
            <a:ext cx="4550924" cy="397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41375" y="18318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8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527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350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Japanese, Xiang Han Chinese and Hakka Han Chinese are 200 million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425" y="103250"/>
            <a:ext cx="523875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1375" y="18318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8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287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nearly 60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Sikh Jat, Sinhalese, and Lingayat are 30 million alone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7373"/>
          <a:stretch/>
        </p:blipFill>
        <p:spPr>
          <a:xfrm>
            <a:off x="4317175" y="112800"/>
            <a:ext cx="4666174" cy="38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1375" y="18318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8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2,031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1 billion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Brahman, Yadav and Chamar are 160 million alone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l="10968"/>
          <a:stretch/>
        </p:blipFill>
        <p:spPr>
          <a:xfrm>
            <a:off x="4342250" y="112800"/>
            <a:ext cx="4722300" cy="405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41375" y="18318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8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553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300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Shaikh are over 200 million alone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10007"/>
          <a:stretch/>
        </p:blipFill>
        <p:spPr>
          <a:xfrm>
            <a:off x="4241125" y="112775"/>
            <a:ext cx="4841475" cy="41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41375" y="19581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11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825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400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Persian, Muslim Jat and Turk are over 100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475" y="154900"/>
            <a:ext cx="52387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41375" y="19581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20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403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200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Algerian, Moroccan, Iraqi, Saudi, Yemini and Tunisian Arabs together are over 100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575" y="355450"/>
            <a:ext cx="52387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41375" y="19581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21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336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70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Somali groups are over 15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-5853" b="2940"/>
          <a:stretch/>
        </p:blipFill>
        <p:spPr>
          <a:xfrm>
            <a:off x="4093250" y="295550"/>
            <a:ext cx="5050749" cy="38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41375" y="20303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23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519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145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Hausa groups number 40 million and Fulani groups another 20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600" y="257450"/>
            <a:ext cx="4843299" cy="34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6250" y="1290375"/>
            <a:ext cx="3506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The Great Commission Part 1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Genesis 12:1-3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God’s promise to bless Abraham in Genesis 12 </a:t>
            </a:r>
            <a:br>
              <a:rPr lang="en" sz="2000">
                <a:latin typeface="Cambria"/>
                <a:ea typeface="Cambria"/>
                <a:cs typeface="Cambria"/>
                <a:sym typeface="Cambria"/>
              </a:rPr>
            </a:b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included His instruction that Abraham would be a blessing to all the nations…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2000">
                <a:latin typeface="Cambria"/>
                <a:ea typeface="Cambria"/>
                <a:cs typeface="Cambria"/>
                <a:sym typeface="Cambria"/>
              </a:rPr>
            </a:b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Abraham [and we] are blessed to be a blessing.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191" y="0"/>
            <a:ext cx="55418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1375" y="20303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20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274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20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Tatar, Bosniak, Chechen and Gheg Albanian are over 10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750" y="341375"/>
            <a:ext cx="4989600" cy="36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41375" y="2030300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20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269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over 20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South Asians, Turk, Algerian Arabs and Arabs are nearly 10 million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l="4187" t="-1408" b="6260"/>
          <a:stretch/>
        </p:blipFill>
        <p:spPr>
          <a:xfrm>
            <a:off x="4051625" y="90250"/>
            <a:ext cx="5003149" cy="39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41375" y="1768625"/>
            <a:ext cx="4722300" cy="31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42 geopolitical nations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232 unreached people groups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nearly 13 million people unreached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English-speaking Jews are nearly 5 million with Punjabi and Japanese nearly 1 million each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775" y="270725"/>
            <a:ext cx="4123124" cy="48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90225" y="3293650"/>
            <a:ext cx="8888400" cy="163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“For God so loved the world that He gave His only Son…”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Jesus loved us so much that He willingly laid down His life…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But 2,000 years later, so many still have never heard this Good News!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5033"/>
          <a:stretch/>
        </p:blipFill>
        <p:spPr>
          <a:xfrm>
            <a:off x="3568125" y="353925"/>
            <a:ext cx="5057775" cy="285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0225" y="3293650"/>
            <a:ext cx="8888400" cy="163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We are actually losing ground--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unreached world is growing rather than shrinking.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Is there anything we could do about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799" y="184500"/>
            <a:ext cx="4399449" cy="31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0225" y="2869525"/>
            <a:ext cx="8888400" cy="205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One can put 1,000 to flight, but 2 can put 10,000 to flight…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What if the Body of Christ all joined hands with God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and each other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not to build our own kingdoms, but His Kingdom?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671" y="189497"/>
            <a:ext cx="3922325" cy="260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0225" y="2923675"/>
            <a:ext cx="8888400" cy="20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What if, instead of focusing on 1 unreached group at a time,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we focused on catalyzing movements to Christ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 families of 50 or more unreached groups at the same time</a:t>
            </a:r>
            <a:b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 that resultant movements could cascade throughout that family?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416" y="81225"/>
            <a:ext cx="3789933" cy="28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94825" y="956500"/>
            <a:ext cx="8112299" cy="396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Extraordinary prayer [John 15:5]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Authority of scripture [Hebrews 4:12]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Abundant gospel sowing [2 Cor. 9:6]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Intentional gathering [Matthew 18:20]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Every member a minister [Ephesians 4:11-12]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Bivocational lay leaders [Deuteronomy 8:18]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Small groups [Acts 2:42]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Churches planting churches [Matthew 28:18-20]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Rapid reproduction--urgency [Mark 5:19]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Simple church [Acts 2:42]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Enduring suffering [Hebrews 12:1-3]</a:t>
            </a:r>
          </a:p>
          <a:p>
            <a:pPr marL="457200" lvl="0" indent="-355600" rtl="0">
              <a:spcBef>
                <a:spcPts val="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Signs &amp; wonders follow the Word [Mark 16:20]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147" y="270750"/>
            <a:ext cx="2614475" cy="253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5865400" y="3086100"/>
            <a:ext cx="2752200" cy="15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12 KEYS</a:t>
            </a:r>
            <a:b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b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FRUITFULNESS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169" y="0"/>
            <a:ext cx="4776281" cy="35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54150" y="3591450"/>
            <a:ext cx="9047699" cy="151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“God so loved the world He gave His only Son…that whosoever believes might live”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Jesus died to purchase our redemption. He left carrying the message to us.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What will you do so those who do not yet know may receive His precious gift?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54150" y="3591450"/>
            <a:ext cx="9047699" cy="151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What part of His vineyard has He assigned to you?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Further questions? Email </a:t>
            </a:r>
            <a:r>
              <a:rPr lang="en" sz="24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prayer@ethne.net</a:t>
            </a:r>
            <a:br>
              <a:rPr lang="en" sz="24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Or visit </a:t>
            </a:r>
            <a:r>
              <a:rPr lang="en" sz="24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www.ethne.net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2" name="Shape 342"/>
          <p:cNvPicPr preferRelativeResize="0"/>
          <p:nvPr/>
        </p:nvPicPr>
        <p:blipFill/>
        <p:spPr>
          <a:xfrm>
            <a:off x="3194500" y="114800"/>
            <a:ext cx="2688950" cy="36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3850" y="1001625"/>
            <a:ext cx="6000899" cy="22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The Register of the Peoples  -- 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Psalm 87:4-6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God has a list of every distinct group of people on earth. He keeps it because He promised Abraham every one would be reached.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950" y="2473875"/>
            <a:ext cx="5232500" cy="258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13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“The Upper Room Seminar” -- 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Luke 24:45-48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The Father sent the Son to be the Savior of the world.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Jesus came to seek and to save that which was lost.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His plan was for </a:t>
            </a: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all nations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 to be reached.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He blesses us for us to bless the nations.</a:t>
            </a:r>
          </a:p>
          <a:p>
            <a:pPr rtl="0">
              <a:spcBef>
                <a:spcPts val="0"/>
              </a:spcBef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 i="1">
                <a:latin typeface="Cambria"/>
                <a:ea typeface="Cambria"/>
                <a:cs typeface="Cambria"/>
                <a:sym typeface="Cambria"/>
              </a:rPr>
              <a:t>“As the Father hath sent Me, so send I you.”</a:t>
            </a:r>
          </a:p>
          <a:p>
            <a:pPr rtl="0">
              <a:spcBef>
                <a:spcPts val="0"/>
              </a:spcBef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	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400" y="1158000"/>
            <a:ext cx="31242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52675" y="1344525"/>
            <a:ext cx="3158400" cy="369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2400" b="1">
                <a:latin typeface="Cambria"/>
                <a:ea typeface="Cambria"/>
                <a:cs typeface="Cambria"/>
                <a:sym typeface="Cambria"/>
              </a:rPr>
              <a:t>“The Finale”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-- Revelation 5:9-10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The Redeemed from Every Tongue, Tribe and Nation Worshiping...</a:t>
            </a:r>
          </a:p>
        </p:txBody>
      </p:sp>
      <p:pic>
        <p:nvPicPr>
          <p:cNvPr id="69" name="Shape 69"/>
          <p:cNvPicPr preferRelativeResize="0"/>
          <p:nvPr/>
        </p:nvPicPr>
        <p:blipFill/>
        <p:spPr>
          <a:xfrm>
            <a:off x="3356799" y="1446175"/>
            <a:ext cx="5643574" cy="36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905625"/>
            <a:ext cx="8229600" cy="202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As we abide in His Presence,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		we are changed from glory to glory.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			We know His heart more and more;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				His love compels us to reach out to others.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075" y="166207"/>
            <a:ext cx="4240499" cy="28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774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algn="ctr">
              <a:spcBef>
                <a:spcPts val="0"/>
              </a:spcBef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l="9294" t="12982" r="6359"/>
          <a:stretch/>
        </p:blipFill>
        <p:spPr>
          <a:xfrm>
            <a:off x="3359825" y="667750"/>
            <a:ext cx="5784175" cy="44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42150" y="1300450"/>
            <a:ext cx="2806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A Father &amp; Mother are aware when even one is missing…</a:t>
            </a:r>
          </a:p>
          <a:p>
            <a:pPr algn="ctr" rtl="0">
              <a:spcBef>
                <a:spcPts val="0"/>
              </a:spcBef>
              <a:buNone/>
            </a:pPr>
            <a:endParaRPr sz="2400"/>
          </a:p>
          <a:p>
            <a:pPr algn="ctr" rtl="0">
              <a:spcBef>
                <a:spcPts val="0"/>
              </a:spcBef>
              <a:buNone/>
            </a:pPr>
            <a:r>
              <a:rPr lang="en" sz="2000" i="1"/>
              <a:t>[in this case,</a:t>
            </a:r>
          </a:p>
          <a:p>
            <a:pPr algn="ctr">
              <a:spcBef>
                <a:spcPts val="0"/>
              </a:spcBef>
              <a:buNone/>
            </a:pPr>
            <a:r>
              <a:rPr lang="en" sz="2000" i="1"/>
              <a:t>we’re missing 2 sons,</a:t>
            </a:r>
            <a:br>
              <a:rPr lang="en" sz="2000" i="1"/>
            </a:br>
            <a:r>
              <a:rPr lang="en" sz="2000" i="1"/>
              <a:t>and 5 grandchildren]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On-screen Show (16:9)</PresentationFormat>
  <Paragraphs>237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light-gradient</vt:lpstr>
      <vt:lpstr>Focusing Mobilization Efforts Toward  Serving the Unengaged and Unreached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Focusing Mobilization Efforts Toward  Serving the Unengaged and Unreached</dc:title>
  <dc:creator>Owner</dc:creator>
  <cp:lastModifiedBy>Owner</cp:lastModifiedBy>
  <cp:revision>1</cp:revision>
  <dcterms:modified xsi:type="dcterms:W3CDTF">2015-01-05T21:56:25Z</dcterms:modified>
</cp:coreProperties>
</file>