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1" r:id="rId2"/>
    <p:sldId id="284" r:id="rId3"/>
    <p:sldId id="289" r:id="rId4"/>
    <p:sldId id="283" r:id="rId5"/>
    <p:sldId id="303" r:id="rId6"/>
    <p:sldId id="316" r:id="rId7"/>
    <p:sldId id="282" r:id="rId8"/>
    <p:sldId id="327" r:id="rId9"/>
    <p:sldId id="323" r:id="rId10"/>
    <p:sldId id="328" r:id="rId11"/>
    <p:sldId id="331" r:id="rId12"/>
    <p:sldId id="329" r:id="rId13"/>
    <p:sldId id="336" r:id="rId14"/>
    <p:sldId id="286" r:id="rId15"/>
    <p:sldId id="318" r:id="rId16"/>
    <p:sldId id="34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1368" y="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64588-B348-4B40-9A51-9E5FD6136578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C277-9CBD-4027-85BA-7F18AA81E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9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2C277-9CBD-4027-85BA-7F18AA81ED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9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2C277-9CBD-4027-85BA-7F18AA81ED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9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7in4square(woLogo)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r="32414"/>
          <a:stretch/>
        </p:blipFill>
        <p:spPr>
          <a:xfrm>
            <a:off x="1" y="0"/>
            <a:ext cx="430767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6445" y="4500444"/>
            <a:ext cx="4255266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445" y="3142568"/>
            <a:ext cx="4255267" cy="123920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305" y="291888"/>
            <a:ext cx="2092112" cy="130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5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2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6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9537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8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7in4square(woLogo)rev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247"/>
          <a:stretch/>
        </p:blipFill>
        <p:spPr>
          <a:xfrm>
            <a:off x="-26186" y="-26188"/>
            <a:ext cx="2068733" cy="69529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547" y="5394742"/>
            <a:ext cx="6812257" cy="832523"/>
          </a:xfrm>
        </p:spPr>
        <p:txBody>
          <a:bodyPr anchor="t"/>
          <a:lstStyle>
            <a:lvl1pPr algn="r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2547" y="4463244"/>
            <a:ext cx="6831870" cy="931498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305" y="291888"/>
            <a:ext cx="2092112" cy="130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5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9" name="Picture 8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9537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2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11" name="Picture 10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9537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4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7" name="Picture 6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95373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3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6" name="Picture 5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3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9" name="Picture 8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1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7in4Corner-01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30" r="75817"/>
          <a:stretch/>
        </p:blipFill>
        <p:spPr>
          <a:xfrm>
            <a:off x="0" y="5198330"/>
            <a:ext cx="995087" cy="1685857"/>
          </a:xfrm>
          <a:prstGeom prst="rect">
            <a:avLst/>
          </a:prstGeom>
        </p:spPr>
      </p:pic>
      <p:pic>
        <p:nvPicPr>
          <p:cNvPr id="9" name="Picture 8" descr="V59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41" y="5958375"/>
            <a:ext cx="1037849" cy="645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D14-9EB1-4446-89BD-D76411277187}" type="datetimeFigureOut">
              <a:rPr lang="en-US" smtClean="0"/>
              <a:t>12/10/15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CCF21-883A-444B-A3D7-A48B974CB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9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65322" y="2303755"/>
            <a:ext cx="4255266" cy="4554245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solidFill>
                  <a:srgbClr val="953735"/>
                </a:solidFill>
              </a:rPr>
              <a:t>PRAYING IN KINGDOM MOVEMENTS: A CASE STUDY IN 18 AFRICAN COUNTRIES</a:t>
            </a:r>
            <a:endParaRPr lang="en-US" sz="4800" b="1" i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9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14800" cy="962897"/>
          </a:xfrm>
        </p:spPr>
        <p:txBody>
          <a:bodyPr>
            <a:noAutofit/>
          </a:bodyPr>
          <a:lstStyle/>
          <a:p>
            <a:r>
              <a:rPr lang="en-US" sz="3200" dirty="0" smtClean="0"/>
              <a:t>Regular, Dedicated  Prayer Events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00371"/>
            <a:ext cx="5111750" cy="339847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313896"/>
            <a:ext cx="3008313" cy="481226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Daniel </a:t>
            </a:r>
            <a:r>
              <a:rPr lang="en-US" sz="2200" b="1" i="1" dirty="0" smtClean="0"/>
              <a:t>Prayer Meetings</a:t>
            </a:r>
            <a:r>
              <a:rPr lang="en-US" sz="2200" b="1" dirty="0" smtClean="0"/>
              <a:t> </a:t>
            </a:r>
            <a:r>
              <a:rPr lang="en-US" sz="2200" dirty="0"/>
              <a:t>for </a:t>
            </a:r>
            <a:r>
              <a:rPr lang="en-US" sz="2200" dirty="0" smtClean="0"/>
              <a:t>whatever needs </a:t>
            </a:r>
            <a:r>
              <a:rPr lang="en-US" sz="2200" dirty="0"/>
              <a:t>to be </a:t>
            </a:r>
            <a:r>
              <a:rPr lang="en-US" sz="2200" dirty="0" smtClean="0"/>
              <a:t>restored 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Victory </a:t>
            </a:r>
            <a:r>
              <a:rPr lang="en-US" sz="2200" b="1" i="1" dirty="0" smtClean="0"/>
              <a:t>Weekend Retreats </a:t>
            </a:r>
            <a:r>
              <a:rPr lang="en-US" sz="2200" dirty="0"/>
              <a:t>for people who are </a:t>
            </a:r>
            <a:r>
              <a:rPr lang="en-US" sz="2200" dirty="0" smtClean="0"/>
              <a:t>in a battle:  </a:t>
            </a:r>
            <a:endParaRPr lang="en-US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Personal struggles</a:t>
            </a:r>
            <a:endParaRPr lang="en-US" sz="2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And prayer </a:t>
            </a:r>
            <a:r>
              <a:rPr lang="en-US" sz="2200" dirty="0"/>
              <a:t>requests from around the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Prayer Mobilizations </a:t>
            </a:r>
            <a:r>
              <a:rPr lang="en-US" sz="2200" dirty="0"/>
              <a:t>(every quarter) Praying for </a:t>
            </a:r>
            <a:r>
              <a:rPr lang="en-US" sz="2200" dirty="0" smtClean="0"/>
              <a:t>an </a:t>
            </a:r>
            <a:r>
              <a:rPr lang="en-US" sz="2200" dirty="0"/>
              <a:t>“open heaven” </a:t>
            </a:r>
            <a:r>
              <a:rPr lang="en-US" sz="2200" dirty="0" smtClean="0"/>
              <a:t>in </a:t>
            </a:r>
            <a:r>
              <a:rPr lang="en-US" sz="2200" dirty="0"/>
              <a:t>disciple making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i="1" dirty="0"/>
              <a:t>Upper Room Prayers </a:t>
            </a:r>
            <a:r>
              <a:rPr lang="en-US" sz="2200" dirty="0"/>
              <a:t>(every quarter) </a:t>
            </a:r>
            <a:r>
              <a:rPr lang="en-US" sz="2200" dirty="0" smtClean="0"/>
              <a:t>prayer gathering for </a:t>
            </a:r>
            <a:r>
              <a:rPr lang="en-US" sz="2200" dirty="0"/>
              <a:t>all </a:t>
            </a:r>
            <a:r>
              <a:rPr lang="en-US" sz="2200" dirty="0" smtClean="0"/>
              <a:t>senior leaders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5681579" y="2339474"/>
            <a:ext cx="1029368" cy="681789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4064558" cy="1162050"/>
          </a:xfrm>
        </p:spPr>
        <p:txBody>
          <a:bodyPr>
            <a:noAutofit/>
          </a:bodyPr>
          <a:lstStyle/>
          <a:p>
            <a:r>
              <a:rPr lang="en-US" sz="3200" dirty="0"/>
              <a:t>Consistent Themes of Intercession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17850" cy="4691063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Apostolic teams of disciple-makers/church planters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Open doors in restricted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People of peace to be discovered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Favor on </a:t>
            </a:r>
            <a:r>
              <a:rPr lang="en-US" sz="3000" dirty="0" smtClean="0"/>
              <a:t>partner ministries </a:t>
            </a:r>
            <a:r>
              <a:rPr lang="en-US" sz="3000" dirty="0"/>
              <a:t>and </a:t>
            </a:r>
            <a:r>
              <a:rPr lang="en-US" sz="3000" dirty="0" smtClean="0"/>
              <a:t>their churches</a:t>
            </a:r>
            <a:endParaRPr lang="en-US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Key disciple making </a:t>
            </a:r>
            <a:r>
              <a:rPr lang="en-US" sz="3000" dirty="0" smtClean="0"/>
              <a:t>pioneers and </a:t>
            </a:r>
            <a:r>
              <a:rPr lang="en-US" sz="3000" dirty="0"/>
              <a:t>leaders around the world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475" y="1275556"/>
            <a:ext cx="4914900" cy="3848100"/>
          </a:xfrm>
          <a:prstGeom prst="rect">
            <a:avLst/>
          </a:prstGeom>
        </p:spPr>
      </p:pic>
      <p:sp>
        <p:nvSpPr>
          <p:cNvPr id="8" name="Action Button: Custom 7">
            <a:hlinkClick r:id="" action="ppaction://noaction" highlightClick="1"/>
          </p:cNvPr>
          <p:cNvSpPr/>
          <p:nvPr/>
        </p:nvSpPr>
        <p:spPr>
          <a:xfrm>
            <a:off x="4879474" y="2072106"/>
            <a:ext cx="2459789" cy="949158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273050"/>
            <a:ext cx="4989007" cy="1162050"/>
          </a:xfrm>
        </p:spPr>
        <p:txBody>
          <a:bodyPr>
            <a:normAutofit/>
          </a:bodyPr>
          <a:lstStyle/>
          <a:p>
            <a:r>
              <a:rPr lang="en-US" sz="3200" dirty="0"/>
              <a:t>Consistent Themes of </a:t>
            </a:r>
            <a:r>
              <a:rPr lang="en-US" sz="3200" dirty="0" smtClean="0"/>
              <a:t>Intercession (cont.)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00371"/>
            <a:ext cx="5111750" cy="339847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336431"/>
            <a:ext cx="3008313" cy="529548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Prayers for </a:t>
            </a:r>
            <a:r>
              <a:rPr lang="en-US" sz="2400" dirty="0" smtClean="0"/>
              <a:t>Movements </a:t>
            </a:r>
            <a:r>
              <a:rPr lang="en-US" sz="2400" dirty="0"/>
              <a:t>in the Global </a:t>
            </a:r>
            <a:r>
              <a:rPr lang="en-US" sz="2400" dirty="0" smtClean="0"/>
              <a:t>North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Special </a:t>
            </a:r>
            <a:r>
              <a:rPr lang="en-US" sz="2400" dirty="0"/>
              <a:t>prayer needs </a:t>
            </a:r>
            <a:r>
              <a:rPr lang="en-US" sz="2400" dirty="0" smtClean="0"/>
              <a:t>distributed to all </a:t>
            </a:r>
            <a:r>
              <a:rPr lang="en-US" sz="2400" dirty="0"/>
              <a:t>the churches and prayer centers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Prayers for  </a:t>
            </a:r>
            <a:r>
              <a:rPr lang="en-US" sz="2400" dirty="0"/>
              <a:t>financial partners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unique </a:t>
            </a:r>
            <a:r>
              <a:rPr lang="en-US" sz="2400" dirty="0" smtClean="0"/>
              <a:t>few </a:t>
            </a:r>
            <a:r>
              <a:rPr lang="en-US" sz="2400" dirty="0"/>
              <a:t>thousand intercessors </a:t>
            </a:r>
            <a:r>
              <a:rPr lang="en-US" sz="2400" dirty="0" smtClean="0"/>
              <a:t>on call </a:t>
            </a:r>
            <a:r>
              <a:rPr lang="en-US" sz="2400" dirty="0"/>
              <a:t>to fast and pray for urgent matters</a:t>
            </a:r>
          </a:p>
        </p:txBody>
      </p:sp>
    </p:spTree>
    <p:extLst>
      <p:ext uri="{BB962C8B-B14F-4D97-AF65-F5344CB8AC3E}">
        <p14:creationId xmlns:p14="http://schemas.microsoft.com/office/powerpoint/2010/main" val="405609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Outcomes Over 10 Years: </a:t>
            </a:r>
            <a:br>
              <a:rPr lang="en-US" sz="3200" dirty="0" smtClean="0"/>
            </a:br>
            <a:r>
              <a:rPr lang="en-US" sz="3200" dirty="0" smtClean="0"/>
              <a:t>Movements Among Least Reached Peoples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0" y="1607736"/>
            <a:ext cx="7581457" cy="4129873"/>
          </a:xfrm>
        </p:spPr>
      </p:pic>
    </p:spTree>
    <p:extLst>
      <p:ext uri="{BB962C8B-B14F-4D97-AF65-F5344CB8AC3E}">
        <p14:creationId xmlns:p14="http://schemas.microsoft.com/office/powerpoint/2010/main" val="173915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3782" y="120580"/>
            <a:ext cx="4862133" cy="1110333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600" dirty="0" smtClean="0"/>
              <a:t>Anglophone Regional Outcomes </a:t>
            </a:r>
            <a:r>
              <a:rPr lang="en-US" sz="3600" dirty="0"/>
              <a:t>Over 10 </a:t>
            </a:r>
            <a:r>
              <a:rPr lang="en-US" sz="3600" dirty="0" smtClean="0"/>
              <a:t>Years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122" y="1500449"/>
            <a:ext cx="4123678" cy="2871281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266330" y="1230912"/>
            <a:ext cx="4406154" cy="5627087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Engagements with one </a:t>
            </a:r>
            <a:r>
              <a:rPr lang="en-US" sz="2000" dirty="0"/>
              <a:t>or more churches </a:t>
            </a:r>
            <a:r>
              <a:rPr lang="en-US" sz="2000" dirty="0" smtClean="0"/>
              <a:t>planted: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51 People groups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26 (51%) least reached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15 Urban areas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Total Movements  </a:t>
            </a:r>
            <a:endParaRPr lang="en-US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22 total movements </a:t>
            </a:r>
            <a:r>
              <a:rPr lang="en-US" sz="2000" dirty="0" smtClean="0"/>
              <a:t>            (9 </a:t>
            </a:r>
            <a:r>
              <a:rPr lang="en-US" sz="2000" dirty="0"/>
              <a:t>among </a:t>
            </a:r>
            <a:r>
              <a:rPr lang="en-US" sz="2000" dirty="0" smtClean="0"/>
              <a:t>“least reached”)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Total </a:t>
            </a:r>
            <a:r>
              <a:rPr lang="en-US" sz="2000" dirty="0"/>
              <a:t>churches 8,310  </a:t>
            </a:r>
            <a:endParaRPr lang="en-US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4,868 among Muslims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2,515 </a:t>
            </a:r>
            <a:r>
              <a:rPr lang="en-US" sz="2000" dirty="0"/>
              <a:t>among </a:t>
            </a:r>
            <a:r>
              <a:rPr lang="en-US" sz="2000" dirty="0" smtClean="0"/>
              <a:t>least reached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Total Christ Followers 381,775,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202,306 from Muslim backgrounds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71,674 among least reached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273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03920"/>
          </a:xfrm>
        </p:spPr>
        <p:txBody>
          <a:bodyPr>
            <a:noAutofit/>
          </a:bodyPr>
          <a:lstStyle/>
          <a:p>
            <a:r>
              <a:rPr lang="en-US" sz="3600" dirty="0" smtClean="0"/>
              <a:t>Outcomes: </a:t>
            </a:r>
            <a:br>
              <a:rPr lang="en-US" sz="3600" dirty="0" smtClean="0"/>
            </a:br>
            <a:r>
              <a:rPr lang="en-US" sz="3600" dirty="0" smtClean="0"/>
              <a:t>Consistent and Unusual Favor of God in Drawing Muslims to Himself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622"/>
            <a:ext cx="8229600" cy="4126541"/>
          </a:xfrm>
        </p:spPr>
        <p:txBody>
          <a:bodyPr/>
          <a:lstStyle/>
          <a:p>
            <a:r>
              <a:rPr lang="en-US" dirty="0"/>
              <a:t>Approximately 70% of the 202,000 new </a:t>
            </a:r>
            <a:r>
              <a:rPr lang="en-US" dirty="0" smtClean="0"/>
              <a:t>Anglophone Christ Followers from Muslim backgrounds are active intercessors  </a:t>
            </a:r>
            <a:endParaRPr lang="en-US" dirty="0"/>
          </a:p>
          <a:p>
            <a:r>
              <a:rPr lang="en-US" dirty="0" smtClean="0"/>
              <a:t>A repeating story: “Please send us the storytellers.”  Community transformation that becomes attractional</a:t>
            </a:r>
          </a:p>
          <a:p>
            <a:r>
              <a:rPr lang="en-US" dirty="0" smtClean="0"/>
              <a:t>The first prayer camp experiment.</a:t>
            </a:r>
          </a:p>
        </p:txBody>
      </p:sp>
    </p:spTree>
    <p:extLst>
      <p:ext uri="{BB962C8B-B14F-4D97-AF65-F5344CB8AC3E}">
        <p14:creationId xmlns:p14="http://schemas.microsoft.com/office/powerpoint/2010/main" val="244047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65322" y="2303755"/>
            <a:ext cx="4255266" cy="4554245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solidFill>
                  <a:srgbClr val="953735"/>
                </a:solidFill>
              </a:rPr>
              <a:t>PRAYING IN KINGDOM MOVEMENTS: A CASE STUDY IN 18 AFRICAN COUNTRIES</a:t>
            </a:r>
            <a:endParaRPr lang="en-US" sz="4800" b="1" i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8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56" y="286243"/>
            <a:ext cx="8229600" cy="1302859"/>
          </a:xfrm>
        </p:spPr>
        <p:txBody>
          <a:bodyPr>
            <a:noAutofit/>
          </a:bodyPr>
          <a:lstStyle/>
          <a:p>
            <a:r>
              <a:rPr lang="en-US" sz="3100" dirty="0" smtClean="0">
                <a:solidFill>
                  <a:schemeClr val="tx1"/>
                </a:solidFill>
              </a:rPr>
              <a:t>“Kingdom Movements” Require: 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(1) Much Prayer, and 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(2) Obedience-Based Discipleship</a:t>
            </a:r>
            <a:endParaRPr lang="en-US" sz="31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740023"/>
            <a:ext cx="6034617" cy="4465468"/>
          </a:xfrm>
        </p:spPr>
      </p:pic>
    </p:spTree>
    <p:extLst>
      <p:ext uri="{BB962C8B-B14F-4D97-AF65-F5344CB8AC3E}">
        <p14:creationId xmlns:p14="http://schemas.microsoft.com/office/powerpoint/2010/main" val="255847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3050"/>
            <a:ext cx="4967057" cy="1067478"/>
          </a:xfrm>
        </p:spPr>
        <p:txBody>
          <a:bodyPr>
            <a:noAutofit/>
          </a:bodyPr>
          <a:lstStyle/>
          <a:p>
            <a:pPr algn="ctr"/>
            <a:r>
              <a:rPr lang="en-US" sz="2600" dirty="0" smtClean="0"/>
              <a:t>The </a:t>
            </a:r>
            <a:r>
              <a:rPr lang="en-US" sz="2600" dirty="0"/>
              <a:t>Gospels </a:t>
            </a:r>
            <a:r>
              <a:rPr lang="en-US" sz="2600" dirty="0" smtClean="0"/>
              <a:t>Emphasize Jesus’ Kingdom Values and Practices </a:t>
            </a:r>
            <a:br>
              <a:rPr lang="en-US" sz="2600" dirty="0" smtClean="0"/>
            </a:br>
            <a:r>
              <a:rPr lang="en-US" sz="2600" dirty="0" smtClean="0"/>
              <a:t>that Create Kingdom Movements</a:t>
            </a:r>
            <a:endParaRPr lang="en-U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1842" y="1506244"/>
            <a:ext cx="3304280" cy="46910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Jesus’ life and His prayers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Jesus’ Kingdom </a:t>
            </a:r>
            <a:r>
              <a:rPr lang="en-US" sz="2400" dirty="0"/>
              <a:t>of God </a:t>
            </a:r>
            <a:r>
              <a:rPr lang="en-US" sz="2400" dirty="0" smtClean="0"/>
              <a:t>teachings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Principles from </a:t>
            </a:r>
            <a:r>
              <a:rPr lang="en-US" sz="2400" dirty="0"/>
              <a:t>S</a:t>
            </a:r>
            <a:r>
              <a:rPr lang="en-US" sz="2400" dirty="0" smtClean="0"/>
              <a:t>ending the 12 and 72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“Trinitarian </a:t>
            </a:r>
            <a:r>
              <a:rPr lang="en-US" sz="2400" dirty="0" smtClean="0"/>
              <a:t>Celebration”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Great </a:t>
            </a:r>
            <a:r>
              <a:rPr lang="en-US" sz="2400" dirty="0" smtClean="0"/>
              <a:t>Commission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What Jesus said after: </a:t>
            </a:r>
            <a:r>
              <a:rPr lang="en-US" sz="2400" dirty="0"/>
              <a:t>“Pray like this…”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00449"/>
            <a:ext cx="5111750" cy="3398314"/>
          </a:xfrm>
        </p:spPr>
      </p:pic>
      <p:sp>
        <p:nvSpPr>
          <p:cNvPr id="5" name="Action Button: Custom 4">
            <a:hlinkClick r:id="" action="ppaction://noaction" highlightClick="1"/>
          </p:cNvPr>
          <p:cNvSpPr/>
          <p:nvPr/>
        </p:nvSpPr>
        <p:spPr>
          <a:xfrm>
            <a:off x="4812632" y="1991896"/>
            <a:ext cx="1029368" cy="1216526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09" y="-20674"/>
            <a:ext cx="7983354" cy="5986467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09" y="131726"/>
            <a:ext cx="7983354" cy="59864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3552" y="131726"/>
            <a:ext cx="6676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The Lord’s Prayer and the Kingdom: 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God’s Glory Manifested…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God’s Kingdom Reigning…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And God’s Will Obeyed…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Among the people we serve, </a:t>
            </a:r>
          </a:p>
          <a:p>
            <a:pPr algn="ctr"/>
            <a:r>
              <a:rPr lang="en-US" sz="2800" b="1" u="sng" dirty="0" smtClean="0">
                <a:solidFill>
                  <a:schemeClr val="accent2">
                    <a:lumMod val="50000"/>
                  </a:schemeClr>
                </a:solidFill>
              </a:rPr>
              <a:t>as it is in heaven!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484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762"/>
            <a:ext cx="3963880" cy="99645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Kingdom Catalysts’ Prayers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09058"/>
            <a:ext cx="5111750" cy="340783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6238"/>
            <a:ext cx="3008313" cy="507793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God’s Goals: “</a:t>
            </a:r>
            <a:r>
              <a:rPr lang="en-US" sz="2400" dirty="0"/>
              <a:t>His hope of our calling?”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Where </a:t>
            </a:r>
            <a:r>
              <a:rPr lang="en-US" sz="2400" dirty="0"/>
              <a:t>to </a:t>
            </a:r>
            <a:r>
              <a:rPr lang="en-US" sz="2400" dirty="0" smtClean="0"/>
              <a:t>start…with whom </a:t>
            </a:r>
            <a:r>
              <a:rPr lang="en-US" sz="2400" dirty="0"/>
              <a:t>to </a:t>
            </a:r>
            <a:r>
              <a:rPr lang="en-US" sz="2400" dirty="0" smtClean="0"/>
              <a:t>partner?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Ask God for </a:t>
            </a:r>
            <a:r>
              <a:rPr lang="en-US" sz="2400" dirty="0" smtClean="0"/>
              <a:t>an uncompromising  </a:t>
            </a:r>
            <a:r>
              <a:rPr lang="en-US" sz="2400" dirty="0"/>
              <a:t>Kingdom </a:t>
            </a:r>
            <a:r>
              <a:rPr lang="en-US" sz="2400" dirty="0" smtClean="0"/>
              <a:t>DNA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Pray </a:t>
            </a:r>
            <a:r>
              <a:rPr lang="en-US" sz="2400" dirty="0"/>
              <a:t>for </a:t>
            </a:r>
            <a:r>
              <a:rPr lang="en-US" sz="2400" dirty="0" smtClean="0"/>
              <a:t>courageous Kingdom leadership</a:t>
            </a:r>
            <a:endParaRPr lang="en-US" sz="2400" dirty="0"/>
          </a:p>
        </p:txBody>
      </p:sp>
      <p:sp>
        <p:nvSpPr>
          <p:cNvPr id="6" name="Action Button: Custom 5">
            <a:hlinkClick r:id="" action="ppaction://noaction" highlightClick="1"/>
          </p:cNvPr>
          <p:cNvSpPr/>
          <p:nvPr/>
        </p:nvSpPr>
        <p:spPr>
          <a:xfrm>
            <a:off x="3916947" y="2072105"/>
            <a:ext cx="4545264" cy="534737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8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960"/>
            <a:ext cx="4611951" cy="1447060"/>
          </a:xfrm>
        </p:spPr>
        <p:txBody>
          <a:bodyPr>
            <a:noAutofit/>
          </a:bodyPr>
          <a:lstStyle/>
          <a:p>
            <a:r>
              <a:rPr lang="en-US" sz="2800" dirty="0" smtClean="0"/>
              <a:t>Case Study of Prayer Mobilization in Anglophone West Africa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Sierra Leone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Liberia 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Gambia 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Northern </a:t>
            </a:r>
            <a:r>
              <a:rPr lang="en-US" sz="2800" dirty="0" smtClean="0"/>
              <a:t>Nigeria 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Ghana</a:t>
            </a:r>
          </a:p>
          <a:p>
            <a:endParaRPr lang="en-US" sz="2800" dirty="0"/>
          </a:p>
        </p:txBody>
      </p:sp>
      <p:pic>
        <p:nvPicPr>
          <p:cNvPr id="6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309436"/>
            <a:ext cx="5111750" cy="3833812"/>
          </a:xfrm>
        </p:spPr>
      </p:pic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3575050" y="2005264"/>
            <a:ext cx="5111750" cy="895683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2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884"/>
            <a:ext cx="4753992" cy="1378198"/>
          </a:xfrm>
        </p:spPr>
        <p:txBody>
          <a:bodyPr>
            <a:noAutofit/>
          </a:bodyPr>
          <a:lstStyle/>
          <a:p>
            <a:r>
              <a:rPr lang="en-US" sz="3000" dirty="0" smtClean="0"/>
              <a:t>DMM Intercessory </a:t>
            </a:r>
            <a:r>
              <a:rPr lang="en-US" sz="3000" dirty="0"/>
              <a:t>Prayer </a:t>
            </a:r>
            <a:r>
              <a:rPr lang="en-US" sz="3000" dirty="0" smtClean="0"/>
              <a:t>Strategy </a:t>
            </a:r>
            <a:r>
              <a:rPr lang="en-US" sz="3000" dirty="0"/>
              <a:t>in Anglophone West Africa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30" y="1281691"/>
            <a:ext cx="4842769" cy="3633989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01451" y="1518082"/>
            <a:ext cx="3409415" cy="5078026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Intercessory </a:t>
            </a:r>
            <a:r>
              <a:rPr lang="en-US" sz="2800" dirty="0" smtClean="0"/>
              <a:t>prayer </a:t>
            </a:r>
            <a:r>
              <a:rPr lang="en-US" sz="2800" smtClean="0"/>
              <a:t>starts early </a:t>
            </a:r>
            <a:r>
              <a:rPr lang="en-US" sz="2800" dirty="0" smtClean="0"/>
              <a:t>in the DBS process among Muslims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New </a:t>
            </a:r>
            <a:r>
              <a:rPr lang="en-US" sz="2800" dirty="0"/>
              <a:t>Muslim Christ </a:t>
            </a:r>
            <a:r>
              <a:rPr lang="en-US" sz="2800" dirty="0" smtClean="0"/>
              <a:t>followers start with  nervous and halting prayers… until the moment of joy.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 err="1" smtClean="0"/>
              <a:t>Cityteam’s</a:t>
            </a:r>
            <a:r>
              <a:rPr lang="en-US" sz="2800" dirty="0" smtClean="0"/>
              <a:t> Anglophone region former Muslims historically are the most passionate intercessors!</a:t>
            </a:r>
          </a:p>
          <a:p>
            <a:endParaRPr lang="en-US" sz="2000" dirty="0"/>
          </a:p>
        </p:txBody>
      </p:sp>
      <p:sp>
        <p:nvSpPr>
          <p:cNvPr id="6" name="Action Button: Custom 5">
            <a:hlinkClick r:id="" action="ppaction://noaction" highlightClick="1"/>
          </p:cNvPr>
          <p:cNvSpPr/>
          <p:nvPr/>
        </p:nvSpPr>
        <p:spPr>
          <a:xfrm>
            <a:off x="6710947" y="1871579"/>
            <a:ext cx="1029368" cy="681789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4505158" y="2680368"/>
            <a:ext cx="1283368" cy="681789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8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253135"/>
            <a:ext cx="4426300" cy="1162051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Intercession </a:t>
            </a:r>
            <a:r>
              <a:rPr lang="en-US" sz="2800" dirty="0"/>
              <a:t>Calendar for </a:t>
            </a:r>
            <a:r>
              <a:rPr lang="en-US" sz="2800" dirty="0" smtClean="0"/>
              <a:t>All Churches </a:t>
            </a:r>
            <a:r>
              <a:rPr lang="en-US" sz="2800" dirty="0"/>
              <a:t>and </a:t>
            </a:r>
            <a:r>
              <a:rPr lang="en-US" sz="2800" dirty="0" smtClean="0"/>
              <a:t>DMM Partner </a:t>
            </a:r>
            <a:r>
              <a:rPr lang="en-US" sz="2800" dirty="0"/>
              <a:t>Ministries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6" y="1471118"/>
            <a:ext cx="4860524" cy="364539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72861" y="1435100"/>
            <a:ext cx="3453415" cy="4983455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Annually</a:t>
            </a:r>
            <a:r>
              <a:rPr lang="en-US" sz="2400" dirty="0"/>
              <a:t>: 21 days of </a:t>
            </a:r>
            <a:r>
              <a:rPr lang="en-US" sz="2400" dirty="0" smtClean="0"/>
              <a:t>fasting (two meals) </a:t>
            </a:r>
            <a:r>
              <a:rPr lang="en-US" sz="2400" dirty="0"/>
              <a:t>and prayer </a:t>
            </a:r>
            <a:r>
              <a:rPr lang="en-US" sz="2400" dirty="0" smtClean="0"/>
              <a:t>in </a:t>
            </a:r>
            <a:r>
              <a:rPr lang="en-US" sz="2400" dirty="0"/>
              <a:t>all churches from </a:t>
            </a:r>
            <a:r>
              <a:rPr lang="en-US" sz="2400" dirty="0" smtClean="0"/>
              <a:t>January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</a:p>
          <a:p>
            <a:r>
              <a:rPr lang="en-US" sz="2400" b="1" dirty="0" smtClean="0"/>
              <a:t>Monthly</a:t>
            </a:r>
            <a:r>
              <a:rPr lang="en-US" sz="2400" dirty="0"/>
              <a:t>: One Friday a month </a:t>
            </a:r>
            <a:r>
              <a:rPr lang="en-US" sz="2400" dirty="0" smtClean="0"/>
              <a:t>for a </a:t>
            </a:r>
            <a:r>
              <a:rPr lang="en-US" sz="2400" dirty="0"/>
              <a:t>half (or whole) night of prayer </a:t>
            </a:r>
            <a:endParaRPr lang="en-US" sz="2400" dirty="0" smtClean="0"/>
          </a:p>
          <a:p>
            <a:r>
              <a:rPr lang="en-US" sz="2400" b="1" dirty="0" smtClean="0"/>
              <a:t>Weekly</a:t>
            </a:r>
            <a:r>
              <a:rPr lang="en-US" sz="2400" dirty="0"/>
              <a:t>:  Every Wednesday (or Thursday</a:t>
            </a:r>
            <a:r>
              <a:rPr lang="en-US" sz="2400" dirty="0" smtClean="0"/>
              <a:t>), </a:t>
            </a:r>
            <a:r>
              <a:rPr lang="en-US" sz="2400" dirty="0"/>
              <a:t>fasting and </a:t>
            </a:r>
            <a:r>
              <a:rPr lang="en-US" sz="2400" dirty="0" smtClean="0"/>
              <a:t>prayer-- </a:t>
            </a:r>
            <a:r>
              <a:rPr lang="en-US" sz="2400" dirty="0"/>
              <a:t>breaking fast </a:t>
            </a:r>
            <a:r>
              <a:rPr lang="en-US" sz="2400" dirty="0" smtClean="0"/>
              <a:t>with a shared meal, DBS, and intercessory prayer </a:t>
            </a:r>
            <a:endParaRPr lang="en-US" sz="24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4368815" y="2098842"/>
            <a:ext cx="1029368" cy="681789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6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8" y="273050"/>
            <a:ext cx="5089491" cy="1228598"/>
          </a:xfrm>
        </p:spPr>
        <p:txBody>
          <a:bodyPr>
            <a:noAutofit/>
          </a:bodyPr>
          <a:lstStyle/>
          <a:p>
            <a:r>
              <a:rPr lang="en-US" sz="2800" dirty="0"/>
              <a:t>Intercession Calendar for Churches and </a:t>
            </a:r>
            <a:r>
              <a:rPr lang="en-US" sz="2800" dirty="0" smtClean="0"/>
              <a:t>Partner Ministries (Pt.2)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01648"/>
            <a:ext cx="5111750" cy="3395917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61742" y="1501648"/>
            <a:ext cx="3326004" cy="488910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Daily</a:t>
            </a:r>
            <a:r>
              <a:rPr lang="en-US" sz="2000" dirty="0"/>
              <a:t>: </a:t>
            </a:r>
            <a:r>
              <a:rPr lang="en-US" sz="2000" dirty="0" smtClean="0"/>
              <a:t>90 minute chain </a:t>
            </a:r>
            <a:r>
              <a:rPr lang="en-US" sz="2000" dirty="0"/>
              <a:t>prayers at 40 prayer centers in the five </a:t>
            </a:r>
            <a:r>
              <a:rPr lang="en-US" sz="2000" dirty="0" smtClean="0"/>
              <a:t>countries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Week Days:</a:t>
            </a:r>
            <a:r>
              <a:rPr lang="en-US" sz="2000" dirty="0" smtClean="0"/>
              <a:t> </a:t>
            </a:r>
            <a:r>
              <a:rPr lang="en-US" sz="2000" dirty="0"/>
              <a:t>All </a:t>
            </a:r>
            <a:r>
              <a:rPr lang="en-US" sz="2000" dirty="0" smtClean="0"/>
              <a:t>ministry offices and schools stop for 30 </a:t>
            </a:r>
            <a:r>
              <a:rPr lang="en-US" sz="2000" dirty="0"/>
              <a:t>minutes of mid-day </a:t>
            </a:r>
            <a:r>
              <a:rPr lang="en-US" sz="2000" dirty="0" smtClean="0"/>
              <a:t>intercession.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Last </a:t>
            </a:r>
            <a:r>
              <a:rPr lang="en-US" sz="2000" b="1" dirty="0"/>
              <a:t>day of </a:t>
            </a:r>
            <a:r>
              <a:rPr lang="en-US" sz="2000" b="1" dirty="0" smtClean="0"/>
              <a:t>month</a:t>
            </a:r>
            <a:r>
              <a:rPr lang="en-US" sz="2000" b="1" dirty="0"/>
              <a:t>: </a:t>
            </a:r>
            <a:r>
              <a:rPr lang="en-US" sz="2000" dirty="0"/>
              <a:t>All Christ Followers </a:t>
            </a:r>
            <a:r>
              <a:rPr lang="en-US" sz="2000" dirty="0" smtClean="0"/>
              <a:t>are encouraged </a:t>
            </a:r>
            <a:r>
              <a:rPr lang="en-US" sz="2000" dirty="0"/>
              <a:t>to come out of their house and </a:t>
            </a:r>
            <a:r>
              <a:rPr lang="en-US" sz="2000" dirty="0" smtClean="0"/>
              <a:t>pray with/for their neighbors.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Last three days of December: </a:t>
            </a:r>
            <a:r>
              <a:rPr lang="en-US" sz="2000" dirty="0" smtClean="0"/>
              <a:t>Thanksgiving prayers and fasting</a:t>
            </a:r>
            <a:endParaRPr lang="en-US" sz="2000" dirty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6817894" y="2339474"/>
            <a:ext cx="1029368" cy="681789"/>
          </a:xfrm>
          <a:prstGeom prst="actionButtonBlank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2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609</Words>
  <Application>Microsoft Macintosh PowerPoint</Application>
  <PresentationFormat>On-screen Show (4:3)</PresentationFormat>
  <Paragraphs>79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Custom Design</vt:lpstr>
      <vt:lpstr>PRAYING IN KINGDOM MOVEMENTS: A CASE STUDY IN 18 AFRICAN COUNTRIES</vt:lpstr>
      <vt:lpstr>“Kingdom Movements” Require:  (1) Much Prayer, and  (2) Obedience-Based Discipleship</vt:lpstr>
      <vt:lpstr>The Gospels Emphasize Jesus’ Kingdom Values and Practices  that Create Kingdom Movements</vt:lpstr>
      <vt:lpstr>PowerPoint Presentation</vt:lpstr>
      <vt:lpstr>Kingdom Catalysts’ Prayers</vt:lpstr>
      <vt:lpstr>Case Study of Prayer Mobilization in Anglophone West Africa</vt:lpstr>
      <vt:lpstr>DMM Intercessory Prayer Strategy in Anglophone West Africa </vt:lpstr>
      <vt:lpstr>Intercession Calendar for All Churches and DMM Partner Ministries </vt:lpstr>
      <vt:lpstr>Intercession Calendar for Churches and Partner Ministries (Pt.2)</vt:lpstr>
      <vt:lpstr>Regular, Dedicated  Prayer Events</vt:lpstr>
      <vt:lpstr>Consistent Themes of Intercession</vt:lpstr>
      <vt:lpstr>Consistent Themes of Intercession (cont.)</vt:lpstr>
      <vt:lpstr>Outcomes Over 10 Years:  Movements Among Least Reached Peoples</vt:lpstr>
      <vt:lpstr>  Anglophone Regional Outcomes Over 10 Years</vt:lpstr>
      <vt:lpstr>Outcomes:  Consistent and Unusual Favor of God in Drawing Muslims to Himself</vt:lpstr>
      <vt:lpstr>PRAYING IN KINGDOM MOVEMENTS: A CASE STUDY IN 18 AFRICAN COUNTRIES</vt:lpstr>
    </vt:vector>
  </TitlesOfParts>
  <Company>MIOF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 Scholz</dc:creator>
  <cp:lastModifiedBy>Rhonda Albright</cp:lastModifiedBy>
  <cp:revision>99</cp:revision>
  <dcterms:created xsi:type="dcterms:W3CDTF">2015-09-28T18:35:11Z</dcterms:created>
  <dcterms:modified xsi:type="dcterms:W3CDTF">2015-12-10T07:09:19Z</dcterms:modified>
</cp:coreProperties>
</file>